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4" r:id="rId6"/>
    <p:sldId id="261" r:id="rId7"/>
    <p:sldId id="274" r:id="rId8"/>
    <p:sldId id="294" r:id="rId9"/>
    <p:sldId id="295" r:id="rId10"/>
    <p:sldId id="296" r:id="rId11"/>
    <p:sldId id="301" r:id="rId12"/>
    <p:sldId id="302" r:id="rId13"/>
    <p:sldId id="303" r:id="rId14"/>
    <p:sldId id="30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A630"/>
    <a:srgbClr val="142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8"/>
  </p:normalViewPr>
  <p:slideViewPr>
    <p:cSldViewPr snapToGrid="0" snapToObjects="1">
      <p:cViewPr varScale="1">
        <p:scale>
          <a:sx n="150" d="100"/>
          <a:sy n="150" d="100"/>
        </p:scale>
        <p:origin x="6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2A3A-B8C6-4B6A-8E95-CAA5B55AA40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92A10-7965-4770-93D8-67A01613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3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gif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gif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UC Davis Wordmark">
            <a:extLst>
              <a:ext uri="{FF2B5EF4-FFF2-40B4-BE49-F238E27FC236}">
                <a16:creationId xmlns:a16="http://schemas.microsoft.com/office/drawing/2014/main" id="{652A139B-E49E-6760-8E9E-E09AD7F134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72" y="6361994"/>
            <a:ext cx="1513360" cy="2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A354656-851D-0D4A-A57F-198B7D2B7D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7" y="6353609"/>
            <a:ext cx="1444443" cy="2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uc merced logo text">
            <a:extLst>
              <a:ext uri="{FF2B5EF4-FFF2-40B4-BE49-F238E27FC236}">
                <a16:creationId xmlns:a16="http://schemas.microsoft.com/office/drawing/2014/main" id="{1DDD83A9-73C1-4631-1E10-5CECC15F2E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0" y="6368047"/>
            <a:ext cx="1138017" cy="2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of the UC Berkeley logo with examples of primary usage">
            <a:extLst>
              <a:ext uri="{FF2B5EF4-FFF2-40B4-BE49-F238E27FC236}">
                <a16:creationId xmlns:a16="http://schemas.microsoft.com/office/drawing/2014/main" id="{F1F00ECE-3161-647C-6C49-26B9A5AE70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t="56636" r="33517" b="32590"/>
          <a:stretch/>
        </p:blipFill>
        <p:spPr bwMode="auto">
          <a:xfrm>
            <a:off x="5421972" y="6266352"/>
            <a:ext cx="1138017" cy="4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DE938E-624A-23E8-BE64-291FCA704F5E}"/>
              </a:ext>
            </a:extLst>
          </p:cNvPr>
          <p:cNvCxnSpPr>
            <a:cxnSpLocks/>
          </p:cNvCxnSpPr>
          <p:nvPr userDrawn="1"/>
        </p:nvCxnSpPr>
        <p:spPr>
          <a:xfrm>
            <a:off x="371192" y="6201624"/>
            <a:ext cx="116144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98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UC Davis Wordmark">
            <a:extLst>
              <a:ext uri="{FF2B5EF4-FFF2-40B4-BE49-F238E27FC236}">
                <a16:creationId xmlns:a16="http://schemas.microsoft.com/office/drawing/2014/main" id="{89C3DA10-B7D9-7D62-5D22-87140E9D7F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72" y="6361994"/>
            <a:ext cx="1513360" cy="2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990A80-69B7-6D8B-987D-4CEB5DF74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7" y="6353609"/>
            <a:ext cx="1444443" cy="2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uc merced logo text">
            <a:extLst>
              <a:ext uri="{FF2B5EF4-FFF2-40B4-BE49-F238E27FC236}">
                <a16:creationId xmlns:a16="http://schemas.microsoft.com/office/drawing/2014/main" id="{B1268987-0C37-4701-5F55-5237D88775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0" y="6368047"/>
            <a:ext cx="1138017" cy="2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of the UC Berkeley logo with examples of primary usage">
            <a:extLst>
              <a:ext uri="{FF2B5EF4-FFF2-40B4-BE49-F238E27FC236}">
                <a16:creationId xmlns:a16="http://schemas.microsoft.com/office/drawing/2014/main" id="{530B414A-AD12-5BC1-BBE3-57E43CAEB81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t="56636" r="33517" b="32590"/>
          <a:stretch/>
        </p:blipFill>
        <p:spPr bwMode="auto">
          <a:xfrm>
            <a:off x="5421972" y="6266352"/>
            <a:ext cx="1138017" cy="4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C6287B-3AD5-BC88-D649-7CD14FEE56F1}"/>
              </a:ext>
            </a:extLst>
          </p:cNvPr>
          <p:cNvCxnSpPr>
            <a:cxnSpLocks/>
          </p:cNvCxnSpPr>
          <p:nvPr userDrawn="1"/>
        </p:nvCxnSpPr>
        <p:spPr>
          <a:xfrm>
            <a:off x="606440" y="6201624"/>
            <a:ext cx="11379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5C28263-29F9-7E9B-E4AD-B157596D5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5720" y="6368007"/>
            <a:ext cx="1299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EBCD9-C27D-4CBD-88F4-08B4D3A2CDB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70FA772-5DC9-E3A2-053A-7CFBAF93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250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09AB68-8158-D6F4-D504-25FAC7536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637415"/>
            <a:ext cx="10515600" cy="39982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7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86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31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9EEA-39A7-9697-C801-74C37554C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FF2B8-A9C7-B3E0-B49A-158652498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1F7C3-FFF8-8729-6C70-5045940D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5BE6-B950-429C-9F7D-9354DA9C3A8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1D84-713A-8779-E90E-2BD0DAB2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3C5B-6A8B-299A-4F34-5C5D4AA5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EAD0-3768-4DDB-B602-0231779F9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8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53EB-7BDF-C7D1-E956-7F3BEAE6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F9CB-9AFF-6797-8B0E-0A834AAC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5D65A-DF3F-FE77-41B4-08E2F15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5BE6-B950-429C-9F7D-9354DA9C3A8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B36D-AFB7-8250-A926-CDC358AB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C9B82-757E-8256-5707-8F2196D0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EAD0-3768-4DDB-B602-0231779F9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7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C7E7F-92A3-F69B-5FCB-72F93C71C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4877" y="1094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EBCD9-C27D-4CBD-88F4-08B4D3A2C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9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JPG" /><Relationship Id="rId7" Type="http://schemas.openxmlformats.org/officeDocument/2006/relationships/image" Target="../media/image10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8.svg" /><Relationship Id="rId4" Type="http://schemas.openxmlformats.org/officeDocument/2006/relationships/image" Target="../media/image7.png" /><Relationship Id="rId9" Type="http://schemas.openxmlformats.org/officeDocument/2006/relationships/image" Target="../media/image12.sv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110.png" /><Relationship Id="rId7" Type="http://schemas.openxmlformats.org/officeDocument/2006/relationships/image" Target="../media/image10.svg" /><Relationship Id="rId12" Type="http://schemas.openxmlformats.org/officeDocument/2006/relationships/image" Target="../media/image20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png" /><Relationship Id="rId11" Type="http://schemas.openxmlformats.org/officeDocument/2006/relationships/image" Target="../media/image12.svg" /><Relationship Id="rId5" Type="http://schemas.openxmlformats.org/officeDocument/2006/relationships/image" Target="../media/image13.png" /><Relationship Id="rId10" Type="http://schemas.openxmlformats.org/officeDocument/2006/relationships/image" Target="../media/image11.png" /><Relationship Id="rId4" Type="http://schemas.openxmlformats.org/officeDocument/2006/relationships/image" Target="../media/image12.png" /><Relationship Id="rId9" Type="http://schemas.openxmlformats.org/officeDocument/2006/relationships/image" Target="../media/image8.sv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19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image" Target="../media/image24.png" /><Relationship Id="rId7" Type="http://schemas.openxmlformats.org/officeDocument/2006/relationships/image" Target="../media/image27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6.png" /><Relationship Id="rId5" Type="http://schemas.openxmlformats.org/officeDocument/2006/relationships/image" Target="../media/image21.png" /><Relationship Id="rId4" Type="http://schemas.openxmlformats.org/officeDocument/2006/relationships/image" Target="../media/image2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901A9-604F-29C5-750A-E48BA76F5133}"/>
              </a:ext>
            </a:extLst>
          </p:cNvPr>
          <p:cNvSpPr txBox="1"/>
          <p:nvPr/>
        </p:nvSpPr>
        <p:spPr>
          <a:xfrm>
            <a:off x="1898907" y="1181274"/>
            <a:ext cx="8394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Improving Preparedness of Communities for Evacuations using ZEVs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EA691-C850-9718-6047-895D5136B286}"/>
              </a:ext>
            </a:extLst>
          </p:cNvPr>
          <p:cNvSpPr txBox="1"/>
          <p:nvPr/>
        </p:nvSpPr>
        <p:spPr>
          <a:xfrm>
            <a:off x="2420762" y="2519156"/>
            <a:ext cx="7350474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/>
              <a:t>Development of ZEV Evacuation Readiness </a:t>
            </a:r>
          </a:p>
          <a:p>
            <a:r>
              <a:rPr lang="en-US" sz="3200" dirty="0"/>
              <a:t>			    Score - II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AC20-EDA7-EE64-C422-94B255440B36}"/>
              </a:ext>
            </a:extLst>
          </p:cNvPr>
          <p:cNvSpPr txBox="1"/>
          <p:nvPr/>
        </p:nvSpPr>
        <p:spPr>
          <a:xfrm>
            <a:off x="4094522" y="3604762"/>
            <a:ext cx="40029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b="1" i="1" u="sng" dirty="0"/>
              <a:t>Presenter: Osman Saleem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2DF44-89BB-BE5A-33EA-AE46B0BEBAF1}"/>
              </a:ext>
            </a:extLst>
          </p:cNvPr>
          <p:cNvSpPr txBox="1"/>
          <p:nvPr/>
        </p:nvSpPr>
        <p:spPr>
          <a:xfrm>
            <a:off x="9432659" y="5750073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December 5</a:t>
            </a:r>
            <a:r>
              <a:rPr lang="en-US" sz="2400" baseline="30000" dirty="0"/>
              <a:t>th</a:t>
            </a:r>
            <a:r>
              <a:rPr lang="en-US" sz="2400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5440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905DB-1C2A-E500-0A23-F19B686B0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295F105-E937-6409-0123-98AAC28856E6}"/>
              </a:ext>
            </a:extLst>
          </p:cNvPr>
          <p:cNvSpPr txBox="1">
            <a:spLocks/>
          </p:cNvSpPr>
          <p:nvPr/>
        </p:nvSpPr>
        <p:spPr>
          <a:xfrm>
            <a:off x="2385431" y="-93040"/>
            <a:ext cx="8070647" cy="1143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u="sng" dirty="0"/>
              <a:t>ZEV Score Calculation Web Page Key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BBC0-2B53-3567-67C0-B428F1BBA571}"/>
              </a:ext>
            </a:extLst>
          </p:cNvPr>
          <p:cNvSpPr txBox="1"/>
          <p:nvPr/>
        </p:nvSpPr>
        <p:spPr>
          <a:xfrm>
            <a:off x="143303" y="996690"/>
            <a:ext cx="3425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is represented in a flowchart for easier understanding of key factors enhancing or reducing the ZEV score.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FDF47E-9C07-C489-C2D1-B98637D6000E}"/>
              </a:ext>
            </a:extLst>
          </p:cNvPr>
          <p:cNvSpPr/>
          <p:nvPr/>
        </p:nvSpPr>
        <p:spPr>
          <a:xfrm>
            <a:off x="143303" y="1034987"/>
            <a:ext cx="3336876" cy="646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5D277F6-553D-C65A-7548-223AC3E5263A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742461" y="1750598"/>
            <a:ext cx="530932" cy="3923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AAD5D7-5661-3BA6-13BC-3B83A5B1BD8A}"/>
              </a:ext>
            </a:extLst>
          </p:cNvPr>
          <p:cNvSpPr txBox="1"/>
          <p:nvPr/>
        </p:nvSpPr>
        <p:spPr>
          <a:xfrm>
            <a:off x="4010453" y="1050725"/>
            <a:ext cx="3203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 coordination is introduced to better highlight the criteria/sub-criteria that need attention/improvement.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14307E-1633-12D6-91AC-9ECE351F2702}"/>
              </a:ext>
            </a:extLst>
          </p:cNvPr>
          <p:cNvSpPr/>
          <p:nvPr/>
        </p:nvSpPr>
        <p:spPr>
          <a:xfrm>
            <a:off x="3953303" y="1034987"/>
            <a:ext cx="3336876" cy="800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871C36D-C083-2A1E-DE1D-F3ACD818EFE1}"/>
              </a:ext>
            </a:extLst>
          </p:cNvPr>
          <p:cNvCxnSpPr>
            <a:cxnSpLocks/>
          </p:cNvCxnSpPr>
          <p:nvPr/>
        </p:nvCxnSpPr>
        <p:spPr>
          <a:xfrm>
            <a:off x="5612026" y="1824114"/>
            <a:ext cx="402087" cy="3770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B7AEE2-9A71-1AC3-BFF4-4E9C999EAF72}"/>
              </a:ext>
            </a:extLst>
          </p:cNvPr>
          <p:cNvSpPr txBox="1"/>
          <p:nvPr/>
        </p:nvSpPr>
        <p:spPr>
          <a:xfrm>
            <a:off x="7820453" y="1046444"/>
            <a:ext cx="3203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exposure analysis is being carried out in runtime, the map being used is also displayed at the result page.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A52DCB-AC6C-881D-C855-A0725C4591F3}"/>
              </a:ext>
            </a:extLst>
          </p:cNvPr>
          <p:cNvSpPr/>
          <p:nvPr/>
        </p:nvSpPr>
        <p:spPr>
          <a:xfrm>
            <a:off x="7763303" y="1023893"/>
            <a:ext cx="3336876" cy="8113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8885A33B-1C36-59E3-2A1D-FBEA7E89EEBB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9444953" y="1821995"/>
            <a:ext cx="365949" cy="3923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4C6551F-7E48-BC51-BF71-39EFCBAD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1" y="2212251"/>
            <a:ext cx="3694003" cy="1788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1CDC3-9ED9-8B5C-A1DE-036F7D21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0" y="4291443"/>
            <a:ext cx="3694003" cy="178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97368F-524E-6000-1D1F-F5B4615B6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67" y="2366507"/>
            <a:ext cx="1517634" cy="576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B71016-C287-BDC0-E2A4-96F39938B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654" y="2308453"/>
            <a:ext cx="1606498" cy="654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AE3676-87D4-F72D-B8E4-AD0705023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455" y="3078915"/>
            <a:ext cx="1606498" cy="6203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F30D14-B3EE-7EBB-72A6-05CB6B71F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191" y="3793809"/>
            <a:ext cx="3694004" cy="632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E2E4FA-45F1-E79B-BC1D-18B48C8F2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569" y="4612258"/>
            <a:ext cx="3628894" cy="5785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ECE725-BCCD-0644-8322-A9F9EBDD8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8708" y="2301352"/>
            <a:ext cx="3118292" cy="37376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8B9F23-BFB7-3072-9C31-1D33CBB75222}"/>
              </a:ext>
            </a:extLst>
          </p:cNvPr>
          <p:cNvSpPr txBox="1"/>
          <p:nvPr/>
        </p:nvSpPr>
        <p:spPr>
          <a:xfrm>
            <a:off x="266700" y="6609012"/>
            <a:ext cx="10915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Resources used for Merced hazard analysis: https://thinkhazard.org/en/report/28888-united-states-of-america-california-merced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266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32" grpId="0"/>
      <p:bldP spid="34" grpId="0" animBg="1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7C432-EB74-635E-7B0F-EB381D74E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31AF24BC-05D1-79CB-AE4B-D3BB2D590CFD}"/>
              </a:ext>
            </a:extLst>
          </p:cNvPr>
          <p:cNvSpPr txBox="1">
            <a:spLocks/>
          </p:cNvSpPr>
          <p:nvPr/>
        </p:nvSpPr>
        <p:spPr>
          <a:xfrm>
            <a:off x="4426427" y="105689"/>
            <a:ext cx="3922506" cy="87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u="sng" dirty="0"/>
              <a:t>Link to the Website!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F659F-5E9D-B6EC-A8A6-8E2D80EE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7" y="2106658"/>
            <a:ext cx="2448267" cy="2476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34015-7F20-AC92-D8BE-66F0B749C0EF}"/>
              </a:ext>
            </a:extLst>
          </p:cNvPr>
          <p:cNvSpPr txBox="1"/>
          <p:nvPr/>
        </p:nvSpPr>
        <p:spPr>
          <a:xfrm>
            <a:off x="3248137" y="4860456"/>
            <a:ext cx="569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https://zevscorecalculator-6a334960ec96.herokuapp.com/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4017199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25266-93D6-0556-72CE-2AF95F6C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7DC511-A41A-2137-B7B1-AFB1D7CB87DE}"/>
              </a:ext>
            </a:extLst>
          </p:cNvPr>
          <p:cNvSpPr txBox="1">
            <a:spLocks/>
          </p:cNvSpPr>
          <p:nvPr/>
        </p:nvSpPr>
        <p:spPr>
          <a:xfrm>
            <a:off x="4273354" y="2006600"/>
            <a:ext cx="3523372" cy="838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i="1" u="sng" dirty="0"/>
              <a:t>Thank you!</a:t>
            </a:r>
            <a:endParaRPr lang="en-US" sz="5400" dirty="0"/>
          </a:p>
        </p:txBody>
      </p:sp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231B20A7-185B-A8C7-FD28-7C0F8AE3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620" y="2767319"/>
            <a:ext cx="1894840" cy="18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3CFED-F3AF-554C-D99A-7769C883B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BBA44-FC35-F33C-B222-3068C182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702"/>
            <a:ext cx="10515600" cy="857250"/>
          </a:xfrm>
        </p:spPr>
        <p:txBody>
          <a:bodyPr/>
          <a:lstStyle/>
          <a:p>
            <a:pPr algn="ctr"/>
            <a:r>
              <a:rPr lang="en-US" sz="3600" b="0" i="1" u="sng" dirty="0"/>
              <a:t>Intro to ZEV Evacuation Readiness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0371A-A880-3C8E-B2E3-96293347A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046726"/>
            <a:ext cx="10515600" cy="3998210"/>
          </a:xfrm>
        </p:spPr>
        <p:txBody>
          <a:bodyPr/>
          <a:lstStyle/>
          <a:p>
            <a:r>
              <a:rPr lang="en-US" sz="2400" dirty="0"/>
              <a:t>ZEV evacuation readiness score provides a basis to categorize each county based on its preparedness to successfully carry out a zero-emission vehicle evacuation.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74F38-9030-5795-43AF-B24B6EA6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52" y="2294478"/>
            <a:ext cx="3522496" cy="2691585"/>
          </a:xfrm>
          <a:prstGeom prst="rect">
            <a:avLst/>
          </a:prstGeom>
        </p:spPr>
      </p:pic>
      <p:pic>
        <p:nvPicPr>
          <p:cNvPr id="13" name="Picture 12" descr="A map of land with different colored areas&#10;&#10;Description automatically generated">
            <a:extLst>
              <a:ext uri="{FF2B5EF4-FFF2-40B4-BE49-F238E27FC236}">
                <a16:creationId xmlns:a16="http://schemas.microsoft.com/office/drawing/2014/main" id="{6121EA57-D4FD-B455-B214-2A92C3B1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08" y="2294477"/>
            <a:ext cx="3484252" cy="2691585"/>
          </a:xfrm>
          <a:prstGeom prst="rect">
            <a:avLst/>
          </a:prstGeom>
        </p:spPr>
      </p:pic>
      <p:pic>
        <p:nvPicPr>
          <p:cNvPr id="16" name="Graphic 15" descr="Rating 3 Star with solid fill">
            <a:extLst>
              <a:ext uri="{FF2B5EF4-FFF2-40B4-BE49-F238E27FC236}">
                <a16:creationId xmlns:a16="http://schemas.microsoft.com/office/drawing/2014/main" id="{04F9135C-D23F-4DA6-3B32-F85CF5F37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1424" y="4803729"/>
            <a:ext cx="914400" cy="914400"/>
          </a:xfrm>
          <a:prstGeom prst="rect">
            <a:avLst/>
          </a:prstGeom>
        </p:spPr>
      </p:pic>
      <p:pic>
        <p:nvPicPr>
          <p:cNvPr id="19" name="Graphic 18" descr="Rating Star with solid fill">
            <a:extLst>
              <a:ext uri="{FF2B5EF4-FFF2-40B4-BE49-F238E27FC236}">
                <a16:creationId xmlns:a16="http://schemas.microsoft.com/office/drawing/2014/main" id="{D6FDD86E-78DB-2387-AA04-FB59A1735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0475" y="481213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851986-041F-692B-A3ED-6D7F6615975F}"/>
              </a:ext>
            </a:extLst>
          </p:cNvPr>
          <p:cNvSpPr txBox="1"/>
          <p:nvPr/>
        </p:nvSpPr>
        <p:spPr>
          <a:xfrm>
            <a:off x="1781826" y="5084670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ZEV Score: </a:t>
            </a:r>
          </a:p>
        </p:txBody>
      </p:sp>
      <p:pic>
        <p:nvPicPr>
          <p:cNvPr id="22" name="Graphic 21" descr="Rating 3 Star with solid fill">
            <a:extLst>
              <a:ext uri="{FF2B5EF4-FFF2-40B4-BE49-F238E27FC236}">
                <a16:creationId xmlns:a16="http://schemas.microsoft.com/office/drawing/2014/main" id="{EF5DDC81-EB74-71C8-3455-5D23D75DB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2974" y="4810679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FDF0D6-E65F-D408-5FD2-E6DFA3712998}"/>
              </a:ext>
            </a:extLst>
          </p:cNvPr>
          <p:cNvSpPr txBox="1"/>
          <p:nvPr/>
        </p:nvSpPr>
        <p:spPr>
          <a:xfrm>
            <a:off x="7042728" y="5098523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ZEV Score: </a:t>
            </a:r>
          </a:p>
        </p:txBody>
      </p:sp>
      <p:pic>
        <p:nvPicPr>
          <p:cNvPr id="24" name="Graphic 23" descr="Rating 3 Star outline">
            <a:extLst>
              <a:ext uri="{FF2B5EF4-FFF2-40B4-BE49-F238E27FC236}">
                <a16:creationId xmlns:a16="http://schemas.microsoft.com/office/drawing/2014/main" id="{E046533D-8C24-1D85-28DE-927F9C858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553" y="48106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4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08D485-4A84-2096-63EC-640EDE7D18E3}"/>
              </a:ext>
            </a:extLst>
          </p:cNvPr>
          <p:cNvSpPr txBox="1"/>
          <p:nvPr/>
        </p:nvSpPr>
        <p:spPr>
          <a:xfrm>
            <a:off x="927615" y="272703"/>
            <a:ext cx="1033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u="sng" dirty="0"/>
              <a:t>ZEV Evacuation Readiness Score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A9354F-4F95-F814-4F85-62F4A1F4B996}"/>
              </a:ext>
            </a:extLst>
          </p:cNvPr>
          <p:cNvSpPr/>
          <p:nvPr/>
        </p:nvSpPr>
        <p:spPr>
          <a:xfrm>
            <a:off x="2430716" y="2947825"/>
            <a:ext cx="1259284" cy="542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ZEV Evacuation  Readiness Score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A163A-EF57-AA2A-9E62-2A9B212D7F2E}"/>
              </a:ext>
            </a:extLst>
          </p:cNvPr>
          <p:cNvSpPr/>
          <p:nvPr/>
        </p:nvSpPr>
        <p:spPr>
          <a:xfrm>
            <a:off x="4225426" y="1824055"/>
            <a:ext cx="1259284" cy="542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Exposure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2AE-85C8-FBD0-5B3D-D6443FB35837}"/>
              </a:ext>
            </a:extLst>
          </p:cNvPr>
          <p:cNvSpPr/>
          <p:nvPr/>
        </p:nvSpPr>
        <p:spPr>
          <a:xfrm>
            <a:off x="4225426" y="2947824"/>
            <a:ext cx="1259284" cy="542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Infrastructure Vulnerability Assessment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801A2-5551-3E9E-4647-3D7C3AE3595F}"/>
              </a:ext>
            </a:extLst>
          </p:cNvPr>
          <p:cNvSpPr/>
          <p:nvPr/>
        </p:nvSpPr>
        <p:spPr>
          <a:xfrm>
            <a:off x="4225425" y="4071593"/>
            <a:ext cx="1259284" cy="542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Adaptive Capacity of Infrastructure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84073-2D2B-119C-7442-BA27B8A62A19}"/>
              </a:ext>
            </a:extLst>
          </p:cNvPr>
          <p:cNvSpPr/>
          <p:nvPr/>
        </p:nvSpPr>
        <p:spPr>
          <a:xfrm>
            <a:off x="6429406" y="1278483"/>
            <a:ext cx="1259284" cy="54262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 of Hazard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FFE54-B27D-AAD4-BCDA-50DDEE25ED11}"/>
              </a:ext>
            </a:extLst>
          </p:cNvPr>
          <p:cNvSpPr/>
          <p:nvPr/>
        </p:nvSpPr>
        <p:spPr>
          <a:xfrm>
            <a:off x="6356783" y="2154391"/>
            <a:ext cx="1451528" cy="5426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 of RGB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FC828-94F1-1C23-6FF1-B2252BC2F083}"/>
              </a:ext>
            </a:extLst>
          </p:cNvPr>
          <p:cNvSpPr/>
          <p:nvPr/>
        </p:nvSpPr>
        <p:spPr>
          <a:xfrm>
            <a:off x="6478763" y="3372495"/>
            <a:ext cx="1259284" cy="54262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Road/Highway capacity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6EF0A5-70C7-5CF6-ACF0-790215CE573D}"/>
              </a:ext>
            </a:extLst>
          </p:cNvPr>
          <p:cNvSpPr/>
          <p:nvPr/>
        </p:nvSpPr>
        <p:spPr>
          <a:xfrm>
            <a:off x="6356783" y="4071593"/>
            <a:ext cx="1519746" cy="54262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Charging Stations Capacity to cope with huge influx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9A6AF8-7ACE-360B-5887-7D6054A3CBC4}"/>
              </a:ext>
            </a:extLst>
          </p:cNvPr>
          <p:cNvSpPr/>
          <p:nvPr/>
        </p:nvSpPr>
        <p:spPr>
          <a:xfrm>
            <a:off x="6487014" y="4738159"/>
            <a:ext cx="1259284" cy="54262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Backup/excess Generation of Electricity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7CFDA4-0F8D-10FB-7624-86B72007FC46}"/>
              </a:ext>
            </a:extLst>
          </p:cNvPr>
          <p:cNvSpPr/>
          <p:nvPr/>
        </p:nvSpPr>
        <p:spPr>
          <a:xfrm>
            <a:off x="8396144" y="2239154"/>
            <a:ext cx="1259284" cy="5426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Probability of a blackout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D79EF-B4A7-9FCD-2C05-92435113D731}"/>
              </a:ext>
            </a:extLst>
          </p:cNvPr>
          <p:cNvSpPr/>
          <p:nvPr/>
        </p:nvSpPr>
        <p:spPr>
          <a:xfrm>
            <a:off x="8396144" y="2947823"/>
            <a:ext cx="1259284" cy="5426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Charging stations per vehicle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73153A-2492-6ECB-92D3-FDB0689D3FBD}"/>
              </a:ext>
            </a:extLst>
          </p:cNvPr>
          <p:cNvSpPr/>
          <p:nvPr/>
        </p:nvSpPr>
        <p:spPr>
          <a:xfrm>
            <a:off x="8386348" y="3604818"/>
            <a:ext cx="1467255" cy="5426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Evacuation Location/Distance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AF2045-FABE-39DB-F274-164BFA98C7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690000" y="2095368"/>
            <a:ext cx="535426" cy="112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4339F2-2553-E49D-9425-30C447D36C01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3690000" y="3219137"/>
            <a:ext cx="5354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ED5452-805A-AA54-32E2-4E46836831C1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3690000" y="3219138"/>
            <a:ext cx="535425" cy="112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922405-1C89-AF4A-7DC0-B7D1E15729F1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5484710" y="1549796"/>
            <a:ext cx="944696" cy="54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E1E959-7121-9F47-8872-2CF5375B9DDC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5484710" y="2095368"/>
            <a:ext cx="872073" cy="33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9D0225-B3B1-EB1E-F142-DDBC377B8098}"/>
              </a:ext>
            </a:extLst>
          </p:cNvPr>
          <p:cNvCxnSpPr>
            <a:stCxn id="9" idx="3"/>
          </p:cNvCxnSpPr>
          <p:nvPr/>
        </p:nvCxnSpPr>
        <p:spPr>
          <a:xfrm flipV="1">
            <a:off x="5484710" y="3219136"/>
            <a:ext cx="25587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AD01DA-A738-13D4-872F-36744BF82CA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27862" y="3219136"/>
            <a:ext cx="668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C0C9C1-7EA3-6740-71AF-4707AD39E1F7}"/>
              </a:ext>
            </a:extLst>
          </p:cNvPr>
          <p:cNvCxnSpPr>
            <a:cxnSpLocks/>
          </p:cNvCxnSpPr>
          <p:nvPr/>
        </p:nvCxnSpPr>
        <p:spPr>
          <a:xfrm flipV="1">
            <a:off x="7723977" y="2474602"/>
            <a:ext cx="668282" cy="74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1BA68-9F54-5E94-CC37-301787B5C980}"/>
              </a:ext>
            </a:extLst>
          </p:cNvPr>
          <p:cNvCxnSpPr>
            <a:cxnSpLocks/>
          </p:cNvCxnSpPr>
          <p:nvPr/>
        </p:nvCxnSpPr>
        <p:spPr>
          <a:xfrm>
            <a:off x="7723977" y="3216022"/>
            <a:ext cx="658902" cy="69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E44E5-651D-1274-3611-F9DAF6142F9A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5484709" y="3643808"/>
            <a:ext cx="994054" cy="69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BA6A29-4514-88EE-9DE9-44AE2B133C0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5484709" y="4342906"/>
            <a:ext cx="872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17D4B4-4A22-4D66-CCA2-B0539BCDE718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>
            <a:off x="5484709" y="4342906"/>
            <a:ext cx="1002305" cy="66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7B2FDC-0613-0649-A5ED-04C21D53CD3A}"/>
              </a:ext>
            </a:extLst>
          </p:cNvPr>
          <p:cNvSpPr txBox="1"/>
          <p:nvPr/>
        </p:nvSpPr>
        <p:spPr>
          <a:xfrm>
            <a:off x="4119760" y="5579517"/>
            <a:ext cx="447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lets introduce the concept of weights!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325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08D485-4A84-2096-63EC-640EDE7D18E3}"/>
              </a:ext>
            </a:extLst>
          </p:cNvPr>
          <p:cNvSpPr txBox="1"/>
          <p:nvPr/>
        </p:nvSpPr>
        <p:spPr>
          <a:xfrm>
            <a:off x="927615" y="272703"/>
            <a:ext cx="1033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u="sng" dirty="0"/>
              <a:t>ZEV Evacuation Readiness Score Weights Selection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5F37DC-36F8-9617-D91F-E88FB384B848}"/>
              </a:ext>
            </a:extLst>
          </p:cNvPr>
          <p:cNvSpPr/>
          <p:nvPr/>
        </p:nvSpPr>
        <p:spPr>
          <a:xfrm>
            <a:off x="1872072" y="2550804"/>
            <a:ext cx="1040731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ZEV Evacuation  Readiness 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415AD-7D87-B1DC-93C3-E9F45D9F9870}"/>
              </a:ext>
            </a:extLst>
          </p:cNvPr>
          <p:cNvSpPr/>
          <p:nvPr/>
        </p:nvSpPr>
        <p:spPr>
          <a:xfrm>
            <a:off x="3666782" y="1427034"/>
            <a:ext cx="1040731" cy="4932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Exposure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18366-94C9-71D2-B373-D1BC51E5EE41}"/>
              </a:ext>
            </a:extLst>
          </p:cNvPr>
          <p:cNvSpPr/>
          <p:nvPr/>
        </p:nvSpPr>
        <p:spPr>
          <a:xfrm>
            <a:off x="3666782" y="2550803"/>
            <a:ext cx="1040731" cy="4932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Infrastructure Vulnerability Assessment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E8506-50F7-8008-F3BD-45A2402C2F15}"/>
              </a:ext>
            </a:extLst>
          </p:cNvPr>
          <p:cNvSpPr/>
          <p:nvPr/>
        </p:nvSpPr>
        <p:spPr>
          <a:xfrm>
            <a:off x="3666781" y="3674572"/>
            <a:ext cx="1040731" cy="4932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Adaptive Capacity of Infrastructure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E8C680-B991-0A41-4448-36C27048FB52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912803" y="1673682"/>
            <a:ext cx="753979" cy="112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C6FE66-91BD-F046-B18D-84C383920416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2912803" y="2797451"/>
            <a:ext cx="7539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52101C-206B-899E-D14A-9AB93D29BB01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2912803" y="2797452"/>
            <a:ext cx="753978" cy="112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CD97FE-8E84-9807-2EA3-B9ADEF6D271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07512" y="3921219"/>
            <a:ext cx="8338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37B721-771E-8C42-25D8-5E9788438B4E}"/>
              </a:ext>
            </a:extLst>
          </p:cNvPr>
          <p:cNvCxnSpPr>
            <a:cxnSpLocks/>
          </p:cNvCxnSpPr>
          <p:nvPr/>
        </p:nvCxnSpPr>
        <p:spPr>
          <a:xfrm>
            <a:off x="4707511" y="2777325"/>
            <a:ext cx="773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BC92D5-3A6F-0445-8711-467C6694A498}"/>
              </a:ext>
            </a:extLst>
          </p:cNvPr>
          <p:cNvCxnSpPr>
            <a:cxnSpLocks/>
          </p:cNvCxnSpPr>
          <p:nvPr/>
        </p:nvCxnSpPr>
        <p:spPr>
          <a:xfrm>
            <a:off x="4707510" y="1670809"/>
            <a:ext cx="773468" cy="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9C0F3CC-13C8-4FFE-8632-A49350467F85}"/>
              </a:ext>
            </a:extLst>
          </p:cNvPr>
          <p:cNvSpPr/>
          <p:nvPr/>
        </p:nvSpPr>
        <p:spPr>
          <a:xfrm rot="5400000">
            <a:off x="5376532" y="1428324"/>
            <a:ext cx="603849" cy="45046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PK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04F0E389-E69E-E12E-1615-65A3906D9662}"/>
              </a:ext>
            </a:extLst>
          </p:cNvPr>
          <p:cNvSpPr/>
          <p:nvPr/>
        </p:nvSpPr>
        <p:spPr>
          <a:xfrm rot="5400000">
            <a:off x="5404286" y="2552092"/>
            <a:ext cx="603849" cy="45046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PK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7B4D735-D083-2E58-0846-3DC3F3C9C7B7}"/>
              </a:ext>
            </a:extLst>
          </p:cNvPr>
          <p:cNvSpPr/>
          <p:nvPr/>
        </p:nvSpPr>
        <p:spPr>
          <a:xfrm rot="5400000">
            <a:off x="5446318" y="3695986"/>
            <a:ext cx="603849" cy="45046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PK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A43BE4-43FD-1818-E5D6-C9D282FA7622}"/>
              </a:ext>
            </a:extLst>
          </p:cNvPr>
          <p:cNvSpPr txBox="1"/>
          <p:nvPr/>
        </p:nvSpPr>
        <p:spPr>
          <a:xfrm>
            <a:off x="4959922" y="1083873"/>
            <a:ext cx="1162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Criteria weights</a:t>
            </a:r>
            <a:endParaRPr lang="en-PK" sz="1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86DD6F-F84D-0EA5-33E3-B987CE4B8502}"/>
              </a:ext>
            </a:extLst>
          </p:cNvPr>
          <p:cNvSpPr/>
          <p:nvPr/>
        </p:nvSpPr>
        <p:spPr>
          <a:xfrm>
            <a:off x="7128644" y="2536257"/>
            <a:ext cx="517585" cy="493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B8C177-DE19-9D3D-33D0-F5365301B50B}"/>
              </a:ext>
            </a:extLst>
          </p:cNvPr>
          <p:cNvSpPr txBox="1"/>
          <p:nvPr/>
        </p:nvSpPr>
        <p:spPr>
          <a:xfrm>
            <a:off x="7243807" y="261118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</a:t>
            </a:r>
            <a:endParaRPr lang="en-PK" sz="16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13A8A9-5324-2790-4E74-552DE814D579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903690" y="1653557"/>
            <a:ext cx="14664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D7AD03-247C-56C3-4CE7-C40BE2087E66}"/>
              </a:ext>
            </a:extLst>
          </p:cNvPr>
          <p:cNvCxnSpPr/>
          <p:nvPr/>
        </p:nvCxnSpPr>
        <p:spPr>
          <a:xfrm flipV="1">
            <a:off x="5951232" y="3921219"/>
            <a:ext cx="14147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3FA843-F362-41D0-368A-08722CFE0089}"/>
              </a:ext>
            </a:extLst>
          </p:cNvPr>
          <p:cNvCxnSpPr>
            <a:stCxn id="39" idx="0"/>
            <a:endCxn id="42" idx="2"/>
          </p:cNvCxnSpPr>
          <p:nvPr/>
        </p:nvCxnSpPr>
        <p:spPr>
          <a:xfrm>
            <a:off x="5931444" y="2777326"/>
            <a:ext cx="1197200" cy="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70BBEB-65C6-9C53-CA17-EF9F72AD7946}"/>
              </a:ext>
            </a:extLst>
          </p:cNvPr>
          <p:cNvCxnSpPr>
            <a:endCxn id="42" idx="4"/>
          </p:cNvCxnSpPr>
          <p:nvPr/>
        </p:nvCxnSpPr>
        <p:spPr>
          <a:xfrm flipV="1">
            <a:off x="7387436" y="3029553"/>
            <a:ext cx="1" cy="89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4C9666E-9744-65B5-AF47-AB9FFC936067}"/>
              </a:ext>
            </a:extLst>
          </p:cNvPr>
          <p:cNvCxnSpPr>
            <a:endCxn id="42" idx="0"/>
          </p:cNvCxnSpPr>
          <p:nvPr/>
        </p:nvCxnSpPr>
        <p:spPr>
          <a:xfrm>
            <a:off x="7365968" y="1662797"/>
            <a:ext cx="21469" cy="87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93C926E-A00A-ADEA-C9E8-D3D11557A2F2}"/>
                  </a:ext>
                </a:extLst>
              </p:cNvPr>
              <p:cNvSpPr txBox="1"/>
              <p:nvPr/>
            </p:nvSpPr>
            <p:spPr>
              <a:xfrm>
                <a:off x="5407026" y="1472857"/>
                <a:ext cx="430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K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93C926E-A00A-ADEA-C9E8-D3D11557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26" y="1472857"/>
                <a:ext cx="43043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D75901-B815-D6C9-3268-FC4155F68DE9}"/>
                  </a:ext>
                </a:extLst>
              </p:cNvPr>
              <p:cNvSpPr txBox="1"/>
              <p:nvPr/>
            </p:nvSpPr>
            <p:spPr>
              <a:xfrm>
                <a:off x="5430087" y="2586290"/>
                <a:ext cx="434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K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D75901-B815-D6C9-3268-FC4155F6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087" y="2586290"/>
                <a:ext cx="4346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FED2EB-6A90-5211-B3B3-3034BD03DE44}"/>
                  </a:ext>
                </a:extLst>
              </p:cNvPr>
              <p:cNvSpPr txBox="1"/>
              <p:nvPr/>
            </p:nvSpPr>
            <p:spPr>
              <a:xfrm>
                <a:off x="5468767" y="3746362"/>
                <a:ext cx="434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PK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FED2EB-6A90-5211-B3B3-3034BD03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67" y="3746362"/>
                <a:ext cx="4346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B6FC835A-3E84-1A10-8BC5-D64CF4361B96}"/>
              </a:ext>
            </a:extLst>
          </p:cNvPr>
          <p:cNvSpPr txBox="1"/>
          <p:nvPr/>
        </p:nvSpPr>
        <p:spPr>
          <a:xfrm>
            <a:off x="2164739" y="2235567"/>
            <a:ext cx="453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Task</a:t>
            </a:r>
            <a:endParaRPr lang="en-PK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54808C-40ED-F7DA-A7A7-8A2B2C9CDEF7}"/>
              </a:ext>
            </a:extLst>
          </p:cNvPr>
          <p:cNvSpPr txBox="1"/>
          <p:nvPr/>
        </p:nvSpPr>
        <p:spPr>
          <a:xfrm>
            <a:off x="3791076" y="1123782"/>
            <a:ext cx="643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Criteria</a:t>
            </a:r>
            <a:endParaRPr lang="en-P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01454D-3201-09C2-7042-C1F205B572CA}"/>
              </a:ext>
            </a:extLst>
          </p:cNvPr>
          <p:cNvSpPr/>
          <p:nvPr/>
        </p:nvSpPr>
        <p:spPr>
          <a:xfrm>
            <a:off x="8843428" y="2547661"/>
            <a:ext cx="1040731" cy="49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Final score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7BD6BF-6F76-0FE3-B05B-5EC45309E4E2}"/>
              </a:ext>
            </a:extLst>
          </p:cNvPr>
          <p:cNvCxnSpPr/>
          <p:nvPr/>
        </p:nvCxnSpPr>
        <p:spPr>
          <a:xfrm>
            <a:off x="7646228" y="2774410"/>
            <a:ext cx="1197200" cy="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Rating Star with solid fill">
            <a:extLst>
              <a:ext uri="{FF2B5EF4-FFF2-40B4-BE49-F238E27FC236}">
                <a16:creationId xmlns:a16="http://schemas.microsoft.com/office/drawing/2014/main" id="{DBF326BB-6EE4-DCA9-BB1B-1EE5FD457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154" y="1800354"/>
            <a:ext cx="533491" cy="533491"/>
          </a:xfrm>
          <a:prstGeom prst="rect">
            <a:avLst/>
          </a:prstGeom>
        </p:spPr>
      </p:pic>
      <p:pic>
        <p:nvPicPr>
          <p:cNvPr id="57" name="Graphic 56" descr="Rating 3 Star with solid fill">
            <a:extLst>
              <a:ext uri="{FF2B5EF4-FFF2-40B4-BE49-F238E27FC236}">
                <a16:creationId xmlns:a16="http://schemas.microsoft.com/office/drawing/2014/main" id="{D16067C3-6DC0-671E-B4D9-A1EC1A4F7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0307" y="1797806"/>
            <a:ext cx="533491" cy="533491"/>
          </a:xfrm>
          <a:prstGeom prst="rect">
            <a:avLst/>
          </a:prstGeom>
        </p:spPr>
      </p:pic>
      <p:pic>
        <p:nvPicPr>
          <p:cNvPr id="58" name="Graphic 57" descr="Rating 3 Star with solid fill">
            <a:extLst>
              <a:ext uri="{FF2B5EF4-FFF2-40B4-BE49-F238E27FC236}">
                <a16:creationId xmlns:a16="http://schemas.microsoft.com/office/drawing/2014/main" id="{2D1472B1-45F2-EAAC-67CC-D327DDC9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9691" y="2923790"/>
            <a:ext cx="538661" cy="538661"/>
          </a:xfrm>
          <a:prstGeom prst="rect">
            <a:avLst/>
          </a:prstGeom>
        </p:spPr>
      </p:pic>
      <p:pic>
        <p:nvPicPr>
          <p:cNvPr id="59" name="Graphic 58" descr="Rating 3 Star outline">
            <a:extLst>
              <a:ext uri="{FF2B5EF4-FFF2-40B4-BE49-F238E27FC236}">
                <a16:creationId xmlns:a16="http://schemas.microsoft.com/office/drawing/2014/main" id="{BAD3B64C-8E03-8975-D128-B578DA9E67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4984" y="2923790"/>
            <a:ext cx="538661" cy="53866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61A2AEA-2CA6-2753-2D1C-8EF4C2B661E8}"/>
              </a:ext>
            </a:extLst>
          </p:cNvPr>
          <p:cNvSpPr txBox="1"/>
          <p:nvPr/>
        </p:nvSpPr>
        <p:spPr>
          <a:xfrm>
            <a:off x="5724219" y="1722211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B7EFF1-5FBD-4672-B518-35B147BD1FD9}"/>
              </a:ext>
            </a:extLst>
          </p:cNvPr>
          <p:cNvSpPr txBox="1"/>
          <p:nvPr/>
        </p:nvSpPr>
        <p:spPr>
          <a:xfrm>
            <a:off x="5766046" y="2904746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C482-564A-F1AA-6AED-A4989E433FB7}"/>
              </a:ext>
            </a:extLst>
          </p:cNvPr>
          <p:cNvSpPr txBox="1"/>
          <p:nvPr/>
        </p:nvSpPr>
        <p:spPr>
          <a:xfrm>
            <a:off x="5766046" y="4069255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C34111-6AE8-8236-CDD1-18B0100716B9}"/>
              </a:ext>
            </a:extLst>
          </p:cNvPr>
          <p:cNvSpPr txBox="1"/>
          <p:nvPr/>
        </p:nvSpPr>
        <p:spPr>
          <a:xfrm>
            <a:off x="7404462" y="2287997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E02F83-D055-5BFE-60DD-2C4E96A5527D}"/>
              </a:ext>
            </a:extLst>
          </p:cNvPr>
          <p:cNvSpPr txBox="1"/>
          <p:nvPr/>
        </p:nvSpPr>
        <p:spPr>
          <a:xfrm>
            <a:off x="6789902" y="2797452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3CA4D5-8A1C-0B43-3F77-5BB7075A4889}"/>
              </a:ext>
            </a:extLst>
          </p:cNvPr>
          <p:cNvSpPr txBox="1"/>
          <p:nvPr/>
        </p:nvSpPr>
        <p:spPr>
          <a:xfrm>
            <a:off x="7404462" y="2989810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860692-AA61-5A52-BB81-BAB9425BEDE9}"/>
              </a:ext>
            </a:extLst>
          </p:cNvPr>
          <p:cNvSpPr txBox="1"/>
          <p:nvPr/>
        </p:nvSpPr>
        <p:spPr>
          <a:xfrm>
            <a:off x="8580790" y="3105229"/>
            <a:ext cx="163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Final Score # 1= 3.1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EFEBF0-C06F-7C4D-8714-F1D79EC3CF6F}"/>
              </a:ext>
            </a:extLst>
          </p:cNvPr>
          <p:cNvSpPr txBox="1"/>
          <p:nvPr/>
        </p:nvSpPr>
        <p:spPr>
          <a:xfrm>
            <a:off x="5733074" y="1271762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1783F1-4BEA-934C-BDC4-11288C9C9ECB}"/>
              </a:ext>
            </a:extLst>
          </p:cNvPr>
          <p:cNvSpPr txBox="1"/>
          <p:nvPr/>
        </p:nvSpPr>
        <p:spPr>
          <a:xfrm>
            <a:off x="5748242" y="2396914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633D70-1F2D-0BF2-3942-08D93D12EC96}"/>
              </a:ext>
            </a:extLst>
          </p:cNvPr>
          <p:cNvSpPr txBox="1"/>
          <p:nvPr/>
        </p:nvSpPr>
        <p:spPr>
          <a:xfrm>
            <a:off x="5790219" y="3508595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5B9B48-E131-FB32-633C-DC64D7CD3B41}"/>
              </a:ext>
            </a:extLst>
          </p:cNvPr>
          <p:cNvSpPr txBox="1"/>
          <p:nvPr/>
        </p:nvSpPr>
        <p:spPr>
          <a:xfrm>
            <a:off x="7468375" y="2096267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C129C1-6F8F-6124-EC75-42E49ED12FA0}"/>
              </a:ext>
            </a:extLst>
          </p:cNvPr>
          <p:cNvSpPr txBox="1"/>
          <p:nvPr/>
        </p:nvSpPr>
        <p:spPr>
          <a:xfrm>
            <a:off x="7397268" y="3187340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7FEA54-1C21-5E1E-3EAD-EE80D10540C1}"/>
              </a:ext>
            </a:extLst>
          </p:cNvPr>
          <p:cNvSpPr txBox="1"/>
          <p:nvPr/>
        </p:nvSpPr>
        <p:spPr>
          <a:xfrm>
            <a:off x="6795207" y="2466948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12FAF-449F-FB24-0259-B991898B6769}"/>
              </a:ext>
            </a:extLst>
          </p:cNvPr>
          <p:cNvSpPr txBox="1"/>
          <p:nvPr/>
        </p:nvSpPr>
        <p:spPr>
          <a:xfrm>
            <a:off x="8547537" y="2136419"/>
            <a:ext cx="163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Final Score # 2= 3.5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70380A-410C-2180-21F5-20BC106C6578}"/>
              </a:ext>
            </a:extLst>
          </p:cNvPr>
          <p:cNvCxnSpPr>
            <a:cxnSpLocks/>
          </p:cNvCxnSpPr>
          <p:nvPr/>
        </p:nvCxnSpPr>
        <p:spPr>
          <a:xfrm flipV="1">
            <a:off x="4707512" y="3921219"/>
            <a:ext cx="8338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Rating 3 Star with solid fill">
            <a:extLst>
              <a:ext uri="{FF2B5EF4-FFF2-40B4-BE49-F238E27FC236}">
                <a16:creationId xmlns:a16="http://schemas.microsoft.com/office/drawing/2014/main" id="{7EDAE6F8-EB71-170A-98AF-884F58B2F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9691" y="4054139"/>
            <a:ext cx="538661" cy="538661"/>
          </a:xfrm>
          <a:prstGeom prst="rect">
            <a:avLst/>
          </a:prstGeom>
        </p:spPr>
      </p:pic>
      <p:pic>
        <p:nvPicPr>
          <p:cNvPr id="76" name="Graphic 75" descr="Rating 3 Star outline">
            <a:extLst>
              <a:ext uri="{FF2B5EF4-FFF2-40B4-BE49-F238E27FC236}">
                <a16:creationId xmlns:a16="http://schemas.microsoft.com/office/drawing/2014/main" id="{9E7A7DAA-E8E3-2208-63DD-0D10562BD8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4984" y="4054139"/>
            <a:ext cx="538661" cy="53866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EB8BAE9-4B6E-6359-B5D6-BE486B3C00CD}"/>
              </a:ext>
            </a:extLst>
          </p:cNvPr>
          <p:cNvSpPr txBox="1"/>
          <p:nvPr/>
        </p:nvSpPr>
        <p:spPr>
          <a:xfrm>
            <a:off x="785766" y="5719688"/>
            <a:ext cx="834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to present ZEV score 2.0, with new weights, we introduce a concept of fuzzification!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8636862-C235-0A17-4A9E-6E980EC1910E}"/>
                  </a:ext>
                </a:extLst>
              </p:cNvPr>
              <p:cNvSpPr txBox="1"/>
              <p:nvPr/>
            </p:nvSpPr>
            <p:spPr>
              <a:xfrm>
                <a:off x="3666781" y="4872891"/>
                <a:ext cx="5115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𝐼𝑉𝑆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𝐴𝐶𝐼𝑆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𝐼𝑉𝑆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𝐴𝐶𝐼𝑆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8636862-C235-0A17-4A9E-6E980EC19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781" y="4872891"/>
                <a:ext cx="51158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4DD09181-FF78-94FD-F9AB-9B4F3B0C30A0}"/>
              </a:ext>
            </a:extLst>
          </p:cNvPr>
          <p:cNvSpPr/>
          <p:nvPr/>
        </p:nvSpPr>
        <p:spPr>
          <a:xfrm>
            <a:off x="3391681" y="4787011"/>
            <a:ext cx="5553634" cy="54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6D2333-BF22-32B8-C42D-FEDD4FBB250E}"/>
              </a:ext>
            </a:extLst>
          </p:cNvPr>
          <p:cNvSpPr txBox="1"/>
          <p:nvPr/>
        </p:nvSpPr>
        <p:spPr>
          <a:xfrm>
            <a:off x="8986394" y="3816973"/>
            <a:ext cx="310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w1 represents the weight associated with the EI analysis, w2 represents the weight associated with the IVS analysis, w3 represents the weight associated with the ACIS analysis.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412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7" grpId="0"/>
      <p:bldP spid="78" grpId="0"/>
      <p:bldP spid="79" grpId="0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6DE9AF-5FCB-F513-6BFF-44DD407CC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1056"/>
            <a:ext cx="9026769" cy="680060"/>
          </a:xfrm>
        </p:spPr>
        <p:txBody>
          <a:bodyPr>
            <a:normAutofit fontScale="90000"/>
          </a:bodyPr>
          <a:lstStyle/>
          <a:p>
            <a:r>
              <a:rPr lang="en-US" sz="4400" i="1" u="sng" dirty="0">
                <a:latin typeface="+mn-lt"/>
              </a:rPr>
              <a:t>Fuzzification of Scoring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AC0AED-76BC-75EE-195C-B8C82F8CBC63}"/>
              </a:ext>
            </a:extLst>
          </p:cNvPr>
          <p:cNvSpPr txBox="1"/>
          <p:nvPr/>
        </p:nvSpPr>
        <p:spPr>
          <a:xfrm>
            <a:off x="665145" y="1088847"/>
            <a:ext cx="1124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Fuzzification:</a:t>
            </a:r>
          </a:p>
          <a:p>
            <a:r>
              <a:rPr lang="en-US" dirty="0"/>
              <a:t>	- Dealing with uncertainty</a:t>
            </a:r>
          </a:p>
          <a:p>
            <a:r>
              <a:rPr lang="en-US" dirty="0"/>
              <a:t>	- Handling vagueness and ambiguity</a:t>
            </a:r>
          </a:p>
          <a:p>
            <a:r>
              <a:rPr lang="en-US" dirty="0"/>
              <a:t>	- Improves decision making</a:t>
            </a:r>
          </a:p>
          <a:p>
            <a:r>
              <a:rPr lang="en-US" dirty="0"/>
              <a:t>	- Help analyze real-world scenario better</a:t>
            </a:r>
          </a:p>
          <a:p>
            <a:r>
              <a:rPr lang="en-US" dirty="0"/>
              <a:t>Previously, we were using simple “Analytical Hierarchy Process”. But for ZEV Score 2.0  we will be using Fuzzification process.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E8B8B-E6D3-344F-9CE6-B987AFC23E66}"/>
              </a:ext>
            </a:extLst>
          </p:cNvPr>
          <p:cNvSpPr/>
          <p:nvPr/>
        </p:nvSpPr>
        <p:spPr>
          <a:xfrm>
            <a:off x="5477121" y="3127193"/>
            <a:ext cx="1040731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ZEV Evacuation  Readiness 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6D70A-30F4-6F19-E964-570A143D8D6D}"/>
              </a:ext>
            </a:extLst>
          </p:cNvPr>
          <p:cNvSpPr/>
          <p:nvPr/>
        </p:nvSpPr>
        <p:spPr>
          <a:xfrm>
            <a:off x="2339613" y="4378818"/>
            <a:ext cx="1040731" cy="4932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Exposure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9E431-6E1C-7DD4-3240-DBDABFB02F2B}"/>
              </a:ext>
            </a:extLst>
          </p:cNvPr>
          <p:cNvSpPr/>
          <p:nvPr/>
        </p:nvSpPr>
        <p:spPr>
          <a:xfrm>
            <a:off x="5475990" y="4378818"/>
            <a:ext cx="1040731" cy="4932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Infrastructure Vulnerability Assessment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75867-056B-4C59-1E53-B1805A44C69F}"/>
              </a:ext>
            </a:extLst>
          </p:cNvPr>
          <p:cNvSpPr/>
          <p:nvPr/>
        </p:nvSpPr>
        <p:spPr>
          <a:xfrm>
            <a:off x="8590265" y="4378818"/>
            <a:ext cx="1040731" cy="4932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Adaptive Capacity of Infrastructure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559F8-AE15-BA0F-8EE0-E3381C93BF4B}"/>
              </a:ext>
            </a:extLst>
          </p:cNvPr>
          <p:cNvSpPr txBox="1"/>
          <p:nvPr/>
        </p:nvSpPr>
        <p:spPr>
          <a:xfrm>
            <a:off x="5769788" y="281195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Goal</a:t>
            </a:r>
            <a:endParaRPr lang="en-P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11CB16-C521-3A8A-4CC7-E272238242B0}"/>
              </a:ext>
            </a:extLst>
          </p:cNvPr>
          <p:cNvCxnSpPr>
            <a:endCxn id="5" idx="0"/>
          </p:cNvCxnSpPr>
          <p:nvPr/>
        </p:nvCxnSpPr>
        <p:spPr>
          <a:xfrm flipH="1">
            <a:off x="2859979" y="3620488"/>
            <a:ext cx="2616011" cy="75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06AE2-E4E1-BABC-1E3F-F0388A40D629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5996356" y="3620488"/>
            <a:ext cx="1131" cy="75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A1306-A9F9-3788-D1E7-48CE7E444DD4}"/>
              </a:ext>
            </a:extLst>
          </p:cNvPr>
          <p:cNvCxnSpPr>
            <a:endCxn id="7" idx="0"/>
          </p:cNvCxnSpPr>
          <p:nvPr/>
        </p:nvCxnSpPr>
        <p:spPr>
          <a:xfrm>
            <a:off x="6512196" y="3620488"/>
            <a:ext cx="2598435" cy="75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C9565-E1A9-F821-7CBE-8DED94873528}"/>
              </a:ext>
            </a:extLst>
          </p:cNvPr>
          <p:cNvSpPr/>
          <p:nvPr/>
        </p:nvSpPr>
        <p:spPr>
          <a:xfrm>
            <a:off x="2353288" y="6185112"/>
            <a:ext cx="1040731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Santa Cruz County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8F7C7-6969-56DC-08FF-CD16F705F989}"/>
              </a:ext>
            </a:extLst>
          </p:cNvPr>
          <p:cNvSpPr/>
          <p:nvPr/>
        </p:nvSpPr>
        <p:spPr>
          <a:xfrm>
            <a:off x="4415319" y="6186077"/>
            <a:ext cx="1040731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Merced County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EE546-6A87-51F2-E9DA-CD70E8DB0195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2859979" y="4872113"/>
            <a:ext cx="13675" cy="1312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7D3E75-2AD0-D1F6-814D-9E9CCB343D7E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2873654" y="4872113"/>
            <a:ext cx="3122702" cy="1312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41EC5-4582-B879-1237-58B8BF1BB0FF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2873654" y="4872113"/>
            <a:ext cx="6236977" cy="1312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462A0-ACF7-50EE-6547-BFC9EF52545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4935685" y="4872113"/>
            <a:ext cx="4174946" cy="13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6798E-26A7-9077-7AB9-058D42E76BC3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859979" y="4872113"/>
            <a:ext cx="2075706" cy="13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72CCAA-3E82-878B-E2B1-471AA42F533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935685" y="4872113"/>
            <a:ext cx="1060671" cy="13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A83AD1-235A-A89C-025E-2D3B88EA65B2}"/>
              </a:ext>
            </a:extLst>
          </p:cNvPr>
          <p:cNvSpPr txBox="1"/>
          <p:nvPr/>
        </p:nvSpPr>
        <p:spPr>
          <a:xfrm>
            <a:off x="937228" y="4486965"/>
            <a:ext cx="792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Criterions</a:t>
            </a:r>
            <a:endParaRPr lang="en-PK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82AC4-4541-27F6-B28F-746604D2F6F6}"/>
              </a:ext>
            </a:extLst>
          </p:cNvPr>
          <p:cNvSpPr txBox="1"/>
          <p:nvPr/>
        </p:nvSpPr>
        <p:spPr>
          <a:xfrm>
            <a:off x="5463836" y="5900881"/>
            <a:ext cx="933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Alternatives</a:t>
            </a:r>
            <a:endParaRPr lang="en-PK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E5CF0-9E0F-328E-5C70-32C28952C4C7}"/>
              </a:ext>
            </a:extLst>
          </p:cNvPr>
          <p:cNvSpPr/>
          <p:nvPr/>
        </p:nvSpPr>
        <p:spPr>
          <a:xfrm>
            <a:off x="6477350" y="6179452"/>
            <a:ext cx="1040731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Alameda County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D98F69-7FB4-166C-DD0C-6A3FE819A772}"/>
              </a:ext>
            </a:extLst>
          </p:cNvPr>
          <p:cNvSpPr/>
          <p:nvPr/>
        </p:nvSpPr>
        <p:spPr>
          <a:xfrm>
            <a:off x="8539381" y="6162095"/>
            <a:ext cx="1040731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Alpine County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3B525-0839-9735-8236-BEED012157A2}"/>
              </a:ext>
            </a:extLst>
          </p:cNvPr>
          <p:cNvSpPr txBox="1"/>
          <p:nvPr/>
        </p:nvSpPr>
        <p:spPr>
          <a:xfrm>
            <a:off x="1415214" y="62240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.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6B136E-4281-97F9-FA01-F237E01D4D40}"/>
              </a:ext>
            </a:extLst>
          </p:cNvPr>
          <p:cNvSpPr txBox="1"/>
          <p:nvPr/>
        </p:nvSpPr>
        <p:spPr>
          <a:xfrm>
            <a:off x="9838712" y="62043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 . 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069D7C-A0B5-5882-FD58-397755AE9852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859979" y="4872113"/>
            <a:ext cx="4137737" cy="13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0E575-E309-E843-1E70-A3F3590C9ED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5996356" y="4872113"/>
            <a:ext cx="1001360" cy="13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EFC72C-1ACC-BD7B-0CE0-62939B30FE7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997716" y="4872113"/>
            <a:ext cx="2112915" cy="13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C9BE6D5-B1C0-E70D-0712-83FDBE71A6C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2859979" y="4872113"/>
            <a:ext cx="6199768" cy="128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846A9-22E0-80CA-E021-94AFFB9B358F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5996356" y="4872113"/>
            <a:ext cx="3063391" cy="128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1BE759-85B6-77D2-8BE9-C595A7DC2FC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059746" y="4872113"/>
            <a:ext cx="50885" cy="128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9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6DE9AF-5FCB-F513-6BFF-44DD407CC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1056"/>
            <a:ext cx="9026769" cy="680060"/>
          </a:xfrm>
        </p:spPr>
        <p:txBody>
          <a:bodyPr>
            <a:normAutofit fontScale="90000"/>
          </a:bodyPr>
          <a:lstStyle/>
          <a:p>
            <a:r>
              <a:rPr lang="en-US" sz="4400" i="1" u="sng" dirty="0">
                <a:latin typeface="+mn-lt"/>
              </a:rPr>
              <a:t>Weights Comparison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1B2D06-DCB1-6704-71F2-3E665B43971B}"/>
                  </a:ext>
                </a:extLst>
              </p:cNvPr>
              <p:cNvSpPr txBox="1"/>
              <p:nvPr/>
            </p:nvSpPr>
            <p:spPr>
              <a:xfrm>
                <a:off x="1247242" y="2553266"/>
                <a:ext cx="3599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𝐸𝑥𝑝𝑜𝑠𝑢𝑟𝑒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𝐴𝑛𝑎𝑙𝑦𝑠𝑖𝑠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1B2D06-DCB1-6704-71F2-3E665B43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242" y="2553266"/>
                <a:ext cx="3599768" cy="276999"/>
              </a:xfrm>
              <a:prstGeom prst="rect">
                <a:avLst/>
              </a:prstGeom>
              <a:blipFill>
                <a:blip r:embed="rId2"/>
                <a:stretch>
                  <a:fillRect l="-508" t="-2222" r="-118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BFEED0-FC34-75DF-E58B-53E10C982715}"/>
                  </a:ext>
                </a:extLst>
              </p:cNvPr>
              <p:cNvSpPr txBox="1"/>
              <p:nvPr/>
            </p:nvSpPr>
            <p:spPr>
              <a:xfrm>
                <a:off x="295552" y="3367334"/>
                <a:ext cx="58333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𝐼𝑛𝑓𝑟𝑎𝑠𝑡𝑟𝑢𝑐𝑡𝑢𝑟𝑒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𝑉𝑢𝑙𝑛𝑒𝑟𝑎𝑏𝑖𝑙𝑖𝑡𝑦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𝐴𝑛𝑎𝑙𝑦𝑠𝑖𝑠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=0.19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BFEED0-FC34-75DF-E58B-53E10C98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2" y="3367334"/>
                <a:ext cx="5833353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CFEDB0-9A79-40EF-8E96-8FFA08A57092}"/>
                  </a:ext>
                </a:extLst>
              </p:cNvPr>
              <p:cNvSpPr txBox="1"/>
              <p:nvPr/>
            </p:nvSpPr>
            <p:spPr>
              <a:xfrm>
                <a:off x="387072" y="4183517"/>
                <a:ext cx="56503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𝐴𝑑𝑎𝑝𝑡𝑖𝑣𝑒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𝐶𝑎𝑝𝑎𝑐𝑖𝑡𝑦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𝐼𝑛𝑓𝑟𝑎𝑠𝑡𝑟𝑢𝑐𝑡𝑢𝑟𝑒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=0.668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CFEDB0-9A79-40EF-8E96-8FFA08A57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2" y="4183517"/>
                <a:ext cx="5650312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B32022-8823-0765-E13B-FD8DD858C404}"/>
                  </a:ext>
                </a:extLst>
              </p:cNvPr>
              <p:cNvSpPr txBox="1"/>
              <p:nvPr/>
            </p:nvSpPr>
            <p:spPr>
              <a:xfrm>
                <a:off x="7106308" y="2526665"/>
                <a:ext cx="372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𝐸𝑥𝑝𝑜𝑠𝑢𝑟𝑒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𝐴𝑛𝑎𝑙𝑦𝑠𝑖𝑠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B32022-8823-0765-E13B-FD8DD858C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08" y="2526665"/>
                <a:ext cx="3728008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002F38-50E2-8380-24C5-E56137B732D2}"/>
                  </a:ext>
                </a:extLst>
              </p:cNvPr>
              <p:cNvSpPr txBox="1"/>
              <p:nvPr/>
            </p:nvSpPr>
            <p:spPr>
              <a:xfrm>
                <a:off x="6154618" y="3340733"/>
                <a:ext cx="58333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𝐼𝑛𝑓𝑟𝑎𝑠𝑡𝑟𝑢𝑐𝑡𝑢𝑟𝑒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𝑉𝑢𝑙𝑛𝑒𝑟𝑎𝑏𝑖𝑙𝑖𝑡𝑦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𝐴𝑛𝑎𝑙𝑦𝑠𝑖𝑠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002F38-50E2-8380-24C5-E56137B7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618" y="3340733"/>
                <a:ext cx="5833353" cy="276999"/>
              </a:xfrm>
              <a:prstGeom prst="rect">
                <a:avLst/>
              </a:prstGeom>
              <a:blipFill>
                <a:blip r:embed="rId6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DEA4B-DDFB-E2EE-DC1E-4BCBFA4F256A}"/>
                  </a:ext>
                </a:extLst>
              </p:cNvPr>
              <p:cNvSpPr txBox="1"/>
              <p:nvPr/>
            </p:nvSpPr>
            <p:spPr>
              <a:xfrm>
                <a:off x="6246138" y="4156916"/>
                <a:ext cx="56503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𝐴𝑑𝑎𝑝𝑡𝑖𝑣𝑒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𝐶𝑎𝑝𝑎𝑐𝑖𝑡𝑦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𝐼𝑛𝑓𝑟𝑎𝑠𝑡𝑟𝑢𝑐𝑡𝑢𝑟𝑒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DEA4B-DDFB-E2EE-DC1E-4BCBFA4F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138" y="4156916"/>
                <a:ext cx="5650312" cy="276999"/>
              </a:xfrm>
              <a:prstGeom prst="rect">
                <a:avLst/>
              </a:prstGeom>
              <a:blipFill>
                <a:blip r:embed="rId7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385A54-AAD6-6BE4-A19A-108A00CC49FE}"/>
              </a:ext>
            </a:extLst>
          </p:cNvPr>
          <p:cNvCxnSpPr>
            <a:cxnSpLocks/>
          </p:cNvCxnSpPr>
          <p:nvPr/>
        </p:nvCxnSpPr>
        <p:spPr>
          <a:xfrm>
            <a:off x="6096000" y="2120900"/>
            <a:ext cx="0" cy="3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9DECAC-DEA1-7254-E616-04856636AB90}"/>
              </a:ext>
            </a:extLst>
          </p:cNvPr>
          <p:cNvCxnSpPr/>
          <p:nvPr/>
        </p:nvCxnSpPr>
        <p:spPr>
          <a:xfrm>
            <a:off x="501650" y="2120900"/>
            <a:ext cx="1123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B66F7F-8A78-0CC8-5164-F9683603A548}"/>
              </a:ext>
            </a:extLst>
          </p:cNvPr>
          <p:cNvSpPr txBox="1"/>
          <p:nvPr/>
        </p:nvSpPr>
        <p:spPr>
          <a:xfrm>
            <a:off x="1289490" y="1682943"/>
            <a:ext cx="4312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Weights calculated using Fuzzified AHP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1AF51-FA5A-6C1A-8304-826E3B599E7A}"/>
              </a:ext>
            </a:extLst>
          </p:cNvPr>
          <p:cNvSpPr txBox="1"/>
          <p:nvPr/>
        </p:nvSpPr>
        <p:spPr>
          <a:xfrm>
            <a:off x="6914902" y="1657351"/>
            <a:ext cx="4084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Weights calculated using simple AHP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B95E1-DD64-606A-7A68-6142EEEBDA05}"/>
              </a:ext>
            </a:extLst>
          </p:cNvPr>
          <p:cNvSpPr txBox="1"/>
          <p:nvPr/>
        </p:nvSpPr>
        <p:spPr>
          <a:xfrm>
            <a:off x="1342194" y="5740339"/>
            <a:ext cx="980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Fuzzified Analytical Hierarchy Process (FAHP) enhances the standard Analytical Hierarchy Process (AHP) by incorporating fuzziness, which provides a more nuanced and accurate decision-making framework.</a:t>
            </a:r>
          </a:p>
        </p:txBody>
      </p:sp>
    </p:spTree>
    <p:extLst>
      <p:ext uri="{BB962C8B-B14F-4D97-AF65-F5344CB8AC3E}">
        <p14:creationId xmlns:p14="http://schemas.microsoft.com/office/powerpoint/2010/main" val="340957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0A04-37EE-04FD-C009-0675FF3A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B358EC-A2FE-B2E1-6FDA-4087D5A34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1056"/>
            <a:ext cx="9026769" cy="680060"/>
          </a:xfrm>
        </p:spPr>
        <p:txBody>
          <a:bodyPr>
            <a:normAutofit fontScale="90000"/>
          </a:bodyPr>
          <a:lstStyle/>
          <a:p>
            <a:r>
              <a:rPr lang="en-US" sz="4400" i="1" u="sng" dirty="0">
                <a:latin typeface="+mn-lt"/>
              </a:rPr>
              <a:t>Creation of ZEV Calculation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E4F0A-ED63-4602-D40D-FC435923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" y="1380448"/>
            <a:ext cx="4508376" cy="5146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24518-B09E-93BD-C24C-DA325276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140" y="1380448"/>
            <a:ext cx="4128550" cy="51467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3C4F0-4D44-64C0-9E27-4F552C1AC98E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5112224" y="3953831"/>
            <a:ext cx="2113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8406A0-A6E0-70D4-B27C-D98270EE84C9}"/>
              </a:ext>
            </a:extLst>
          </p:cNvPr>
          <p:cNvSpPr txBox="1"/>
          <p:nvPr/>
        </p:nvSpPr>
        <p:spPr>
          <a:xfrm>
            <a:off x="2147970" y="1011116"/>
            <a:ext cx="142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Landing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029FB9-D8BD-2559-69D1-BE6C1EE23891}"/>
              </a:ext>
            </a:extLst>
          </p:cNvPr>
          <p:cNvSpPr txBox="1"/>
          <p:nvPr/>
        </p:nvSpPr>
        <p:spPr>
          <a:xfrm>
            <a:off x="9096502" y="1011116"/>
            <a:ext cx="126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Page</a:t>
            </a:r>
          </a:p>
        </p:txBody>
      </p:sp>
    </p:spTree>
    <p:extLst>
      <p:ext uri="{BB962C8B-B14F-4D97-AF65-F5344CB8AC3E}">
        <p14:creationId xmlns:p14="http://schemas.microsoft.com/office/powerpoint/2010/main" val="85980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1E13481D-8687-056A-17A8-52E09282C673}"/>
              </a:ext>
            </a:extLst>
          </p:cNvPr>
          <p:cNvSpPr txBox="1">
            <a:spLocks/>
          </p:cNvSpPr>
          <p:nvPr/>
        </p:nvSpPr>
        <p:spPr>
          <a:xfrm>
            <a:off x="2385432" y="-93040"/>
            <a:ext cx="8121334" cy="1143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u="sng" dirty="0"/>
              <a:t>ZEV Score Calculation Web Page Development</a:t>
            </a:r>
          </a:p>
        </p:txBody>
      </p:sp>
      <p:pic>
        <p:nvPicPr>
          <p:cNvPr id="5" name="Picture 4" descr="A white square with a blue yellow and black logo&#10;&#10;Description automatically generated">
            <a:extLst>
              <a:ext uri="{FF2B5EF4-FFF2-40B4-BE49-F238E27FC236}">
                <a16:creationId xmlns:a16="http://schemas.microsoft.com/office/drawing/2014/main" id="{065F3B45-EB93-621A-B8D4-351892882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6" y="849479"/>
            <a:ext cx="780505" cy="780505"/>
          </a:xfrm>
          <a:prstGeom prst="rect">
            <a:avLst/>
          </a:prstGeo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996765C2-DC18-2E26-EE06-33ABCD908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58" y="6000215"/>
            <a:ext cx="627017" cy="62701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02B6EBF3-E88E-B2BF-44D9-F31537A8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58" y="5248011"/>
            <a:ext cx="627017" cy="627017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D265F8D3-3EA8-863B-0663-A49CBEAD8314}"/>
              </a:ext>
            </a:extLst>
          </p:cNvPr>
          <p:cNvSpPr/>
          <p:nvPr/>
        </p:nvSpPr>
        <p:spPr>
          <a:xfrm>
            <a:off x="685800" y="773965"/>
            <a:ext cx="210553" cy="9444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0C48B0E-B1B4-FB12-AD6E-9C56E44047A1}"/>
              </a:ext>
            </a:extLst>
          </p:cNvPr>
          <p:cNvSpPr/>
          <p:nvPr/>
        </p:nvSpPr>
        <p:spPr>
          <a:xfrm>
            <a:off x="752941" y="5203440"/>
            <a:ext cx="235619" cy="1467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223B9-3987-5223-283E-5DBDD2AC1CE3}"/>
              </a:ext>
            </a:extLst>
          </p:cNvPr>
          <p:cNvSpPr txBox="1"/>
          <p:nvPr/>
        </p:nvSpPr>
        <p:spPr>
          <a:xfrm>
            <a:off x="0" y="1101231"/>
            <a:ext cx="106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Backend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41943-EF48-38C3-CB86-8B7A7ABF075B}"/>
              </a:ext>
            </a:extLst>
          </p:cNvPr>
          <p:cNvSpPr txBox="1"/>
          <p:nvPr/>
        </p:nvSpPr>
        <p:spPr>
          <a:xfrm>
            <a:off x="0" y="5789228"/>
            <a:ext cx="106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Frontend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0A85C-B501-9C68-A00E-15E1061D38E7}"/>
              </a:ext>
            </a:extLst>
          </p:cNvPr>
          <p:cNvSpPr txBox="1"/>
          <p:nvPr/>
        </p:nvSpPr>
        <p:spPr>
          <a:xfrm>
            <a:off x="2671013" y="646039"/>
            <a:ext cx="283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the scoring methodology, takes input from the user and gives a ZEV score.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33A97-8AD6-22AD-B47F-CD64063FC313}"/>
              </a:ext>
            </a:extLst>
          </p:cNvPr>
          <p:cNvSpPr txBox="1"/>
          <p:nvPr/>
        </p:nvSpPr>
        <p:spPr>
          <a:xfrm>
            <a:off x="2520628" y="5466062"/>
            <a:ext cx="283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files are used to design the landing and resulting page.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F3BF8C-FCCB-6E72-2F29-AFD4F5400712}"/>
              </a:ext>
            </a:extLst>
          </p:cNvPr>
          <p:cNvCxnSpPr>
            <a:stCxn id="5" idx="3"/>
          </p:cNvCxnSpPr>
          <p:nvPr/>
        </p:nvCxnSpPr>
        <p:spPr>
          <a:xfrm>
            <a:off x="1759131" y="1239732"/>
            <a:ext cx="785548" cy="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CD5514-965A-B5E5-BA5D-C0E6BFA4B775}"/>
              </a:ext>
            </a:extLst>
          </p:cNvPr>
          <p:cNvCxnSpPr/>
          <p:nvPr/>
        </p:nvCxnSpPr>
        <p:spPr>
          <a:xfrm>
            <a:off x="1732437" y="5921396"/>
            <a:ext cx="785548" cy="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4DD0230-A7C6-C7C9-8B68-0DA980054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544" y="1122915"/>
            <a:ext cx="2434126" cy="2778800"/>
          </a:xfrm>
          <a:prstGeom prst="rect">
            <a:avLst/>
          </a:prstGeom>
        </p:spPr>
      </p:pic>
      <p:pic>
        <p:nvPicPr>
          <p:cNvPr id="28" name="Picture 27" descr="A hand holding a square white paper with a black and black image&#10;&#10;Description automatically generated">
            <a:extLst>
              <a:ext uri="{FF2B5EF4-FFF2-40B4-BE49-F238E27FC236}">
                <a16:creationId xmlns:a16="http://schemas.microsoft.com/office/drawing/2014/main" id="{FAB27B32-1397-5C9A-76C5-A902CA32C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0" y="3830199"/>
            <a:ext cx="780505" cy="78050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C4F4FB-5781-50BE-F2E0-46092C4C6FA0}"/>
              </a:ext>
            </a:extLst>
          </p:cNvPr>
          <p:cNvCxnSpPr/>
          <p:nvPr/>
        </p:nvCxnSpPr>
        <p:spPr>
          <a:xfrm>
            <a:off x="1769065" y="4218208"/>
            <a:ext cx="785548" cy="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6D551B-A444-B402-EBDB-251A2E0B24E0}"/>
              </a:ext>
            </a:extLst>
          </p:cNvPr>
          <p:cNvSpPr txBox="1"/>
          <p:nvPr/>
        </p:nvSpPr>
        <p:spPr>
          <a:xfrm>
            <a:off x="2600938" y="3618043"/>
            <a:ext cx="2833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folder keeping the exposure index map for each county that can be selected for drop down menu.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EB3FB5A-8A78-1596-59F7-F22F7DE2F17F}"/>
              </a:ext>
            </a:extLst>
          </p:cNvPr>
          <p:cNvSpPr/>
          <p:nvPr/>
        </p:nvSpPr>
        <p:spPr>
          <a:xfrm>
            <a:off x="5317958" y="715879"/>
            <a:ext cx="165374" cy="59554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9E4B69-A095-D8FD-6459-BC06B6BF2D65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5483332" y="3693586"/>
            <a:ext cx="1946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686F-4139-A244-4D3A-8BDC8597D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115" y="2817282"/>
            <a:ext cx="2720865" cy="277880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D6CE06E6-D068-0E58-1F04-C6DA509E4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5" y="2171201"/>
            <a:ext cx="1184143" cy="11841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5D6FCC-69DE-29F9-A5E8-6A23FE8685EF}"/>
              </a:ext>
            </a:extLst>
          </p:cNvPr>
          <p:cNvCxnSpPr>
            <a:cxnSpLocks/>
          </p:cNvCxnSpPr>
          <p:nvPr/>
        </p:nvCxnSpPr>
        <p:spPr>
          <a:xfrm>
            <a:off x="2003258" y="2694722"/>
            <a:ext cx="539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3F68C4-5703-F580-17C9-A02D0952ED61}"/>
              </a:ext>
            </a:extLst>
          </p:cNvPr>
          <p:cNvSpPr txBox="1"/>
          <p:nvPr/>
        </p:nvSpPr>
        <p:spPr>
          <a:xfrm>
            <a:off x="2607446" y="2094557"/>
            <a:ext cx="283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Requirements.txt &amp; </a:t>
            </a:r>
            <a:r>
              <a:rPr lang="en-US" dirty="0" err="1"/>
              <a:t>Procfile</a:t>
            </a:r>
            <a:r>
              <a:rPr lang="en-US" dirty="0"/>
              <a:t> for the configuration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42263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5E86-4CA0-F177-8B19-605A9E3B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74F2F5F5-D295-32BA-8E2D-6622D24CD094}"/>
              </a:ext>
            </a:extLst>
          </p:cNvPr>
          <p:cNvSpPr txBox="1">
            <a:spLocks/>
          </p:cNvSpPr>
          <p:nvPr/>
        </p:nvSpPr>
        <p:spPr>
          <a:xfrm>
            <a:off x="2405877" y="-78921"/>
            <a:ext cx="8151576" cy="1143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u="sng" dirty="0"/>
              <a:t>ZEV Score Calculation Web Page Key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728FA-214B-C5F2-5594-D24CC618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7" y="2212250"/>
            <a:ext cx="2552132" cy="2433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AF841-D2D1-DBDC-DF4D-DCA2D1205194}"/>
              </a:ext>
            </a:extLst>
          </p:cNvPr>
          <p:cNvSpPr txBox="1"/>
          <p:nvPr/>
        </p:nvSpPr>
        <p:spPr>
          <a:xfrm>
            <a:off x="200453" y="1096543"/>
            <a:ext cx="342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Contains every county in the drop-down menu.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B5A54-C3D1-ECB5-D878-4452CEC759F5}"/>
              </a:ext>
            </a:extLst>
          </p:cNvPr>
          <p:cNvSpPr/>
          <p:nvPr/>
        </p:nvSpPr>
        <p:spPr>
          <a:xfrm>
            <a:off x="143303" y="1034987"/>
            <a:ext cx="3336876" cy="646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B7664E9-4392-6418-182F-E617EFC433EC}"/>
              </a:ext>
            </a:extLst>
          </p:cNvPr>
          <p:cNvCxnSpPr>
            <a:stCxn id="9" idx="2"/>
            <a:endCxn id="6" idx="0"/>
          </p:cNvCxnSpPr>
          <p:nvPr/>
        </p:nvCxnSpPr>
        <p:spPr>
          <a:xfrm rot="16200000" flipH="1">
            <a:off x="1742461" y="1750598"/>
            <a:ext cx="530932" cy="3923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8E3118-A4B7-AA27-927C-B2F4662589D5}"/>
              </a:ext>
            </a:extLst>
          </p:cNvPr>
          <p:cNvSpPr txBox="1"/>
          <p:nvPr/>
        </p:nvSpPr>
        <p:spPr>
          <a:xfrm>
            <a:off x="4010453" y="1096543"/>
            <a:ext cx="3203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Whenever a County is selected, criteria values will automatically be adjusted for that county.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4C1C10-6396-A294-CE9B-4E5F4B6ADCCD}"/>
              </a:ext>
            </a:extLst>
          </p:cNvPr>
          <p:cNvSpPr/>
          <p:nvPr/>
        </p:nvSpPr>
        <p:spPr>
          <a:xfrm>
            <a:off x="3953303" y="1034987"/>
            <a:ext cx="3336876" cy="800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D78801A-EBDB-AF86-36EE-34581D7C6FC4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612026" y="1824114"/>
            <a:ext cx="402087" cy="3770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D4229AD-1F60-204C-639A-CB168C6A490A}"/>
              </a:ext>
            </a:extLst>
          </p:cNvPr>
          <p:cNvSpPr txBox="1"/>
          <p:nvPr/>
        </p:nvSpPr>
        <p:spPr>
          <a:xfrm>
            <a:off x="7820453" y="1085449"/>
            <a:ext cx="3425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is an information symbol right beside each criteria which can redirect you to further resources.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F3B9AC-0F42-A5A1-2F6C-EF997B75461B}"/>
              </a:ext>
            </a:extLst>
          </p:cNvPr>
          <p:cNvSpPr/>
          <p:nvPr/>
        </p:nvSpPr>
        <p:spPr>
          <a:xfrm>
            <a:off x="7763303" y="1023893"/>
            <a:ext cx="3336876" cy="8113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EE6079D-C187-0A5E-E381-13AE5326B612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9444953" y="1821995"/>
            <a:ext cx="365949" cy="3923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C676A3E3-060B-0764-9EE9-C774DCF6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24" y="2201156"/>
            <a:ext cx="2802978" cy="25015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644BC9-2896-6D81-02E6-5521C8BD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73" y="2277670"/>
            <a:ext cx="2730281" cy="11437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610A509-0077-CFCF-3E3C-1FDDEBAA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020" y="4790573"/>
            <a:ext cx="3202361" cy="9812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77DAC59-6A27-E939-216D-B23C0BF44F1B}"/>
              </a:ext>
            </a:extLst>
          </p:cNvPr>
          <p:cNvSpPr txBox="1"/>
          <p:nvPr/>
        </p:nvSpPr>
        <p:spPr>
          <a:xfrm>
            <a:off x="7966131" y="3848969"/>
            <a:ext cx="3222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Right now, website is not optimized for counties except for Santa Cruz and Merced!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F6E3D7-0C3D-1475-B872-10EA40765C7E}"/>
              </a:ext>
            </a:extLst>
          </p:cNvPr>
          <p:cNvSpPr/>
          <p:nvPr/>
        </p:nvSpPr>
        <p:spPr>
          <a:xfrm>
            <a:off x="7909164" y="3834434"/>
            <a:ext cx="3336876" cy="7386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0850B202-541A-BFB4-7E25-BE674A210642}"/>
              </a:ext>
            </a:extLst>
          </p:cNvPr>
          <p:cNvCxnSpPr>
            <a:cxnSpLocks/>
            <a:stCxn id="53" idx="2"/>
            <a:endCxn id="48" idx="0"/>
          </p:cNvCxnSpPr>
          <p:nvPr/>
        </p:nvCxnSpPr>
        <p:spPr>
          <a:xfrm rot="16200000" flipH="1">
            <a:off x="9583163" y="4567535"/>
            <a:ext cx="217476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26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32" grpId="0"/>
      <p:bldP spid="34" grpId="0" animBg="1"/>
      <p:bldP spid="37" grpId="0"/>
      <p:bldP spid="38" grpId="0" animBg="1"/>
      <p:bldP spid="52" grpId="0"/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d0a6f3-6861-49ba-94f2-f3f78dd4ae63">
      <Terms xmlns="http://schemas.microsoft.com/office/infopath/2007/PartnerControls"/>
    </lcf76f155ced4ddcb4097134ff3c332f>
    <TaxCatchAll xmlns="769c9d07-5fea-4c5b-a63a-e12281ded9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2DA7558C4D0409FB7D79D43C63046" ma:contentTypeVersion="12" ma:contentTypeDescription="Create a new document." ma:contentTypeScope="" ma:versionID="bc548b5e81a97cb0268c7cd411c5fa33">
  <xsd:schema xmlns:xsd="http://www.w3.org/2001/XMLSchema" xmlns:xs="http://www.w3.org/2001/XMLSchema" xmlns:p="http://schemas.microsoft.com/office/2006/metadata/properties" xmlns:ns2="dcd0a6f3-6861-49ba-94f2-f3f78dd4ae63" xmlns:ns3="769c9d07-5fea-4c5b-a63a-e12281ded9ff" targetNamespace="http://schemas.microsoft.com/office/2006/metadata/properties" ma:root="true" ma:fieldsID="07b9255c7b74f342168d7fc2dd50908f" ns2:_="" ns3:_="">
    <xsd:import namespace="dcd0a6f3-6861-49ba-94f2-f3f78dd4ae63"/>
    <xsd:import namespace="769c9d07-5fea-4c5b-a63a-e12281de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0a6f3-6861-49ba-94f2-f3f78dd4a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b8da89-66ce-4411-8b7f-88984b48a1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c9d07-5fea-4c5b-a63a-e12281ded9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f0347d7-a57c-496f-a719-6a72763059d5}" ma:internalName="TaxCatchAll" ma:showField="CatchAllData" ma:web="769c9d07-5fea-4c5b-a63a-e12281ded9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1C6300-AE9A-417C-B4C2-6445F73C93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827447-3D29-4F40-AC5C-37E8C0983C8F}">
  <ds:schemaRefs>
    <ds:schemaRef ds:uri="http://schemas.microsoft.com/office/2006/metadata/properties"/>
    <ds:schemaRef ds:uri="http://www.w3.org/2000/xmlns/"/>
    <ds:schemaRef ds:uri="dcd0a6f3-6861-49ba-94f2-f3f78dd4ae63"/>
    <ds:schemaRef ds:uri="http://schemas.microsoft.com/office/infopath/2007/PartnerControls"/>
    <ds:schemaRef ds:uri="769c9d07-5fea-4c5b-a63a-e12281ded9ff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8CA36200-1E0B-4BAE-A6E2-F02B32F2B4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cd0a6f3-6861-49ba-94f2-f3f78dd4ae63"/>
    <ds:schemaRef ds:uri="769c9d07-5fea-4c5b-a63a-e12281ded9f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ZEVProject_2024_4_26_PresentationByOsman_task1</Template>
  <TotalTime>178</TotalTime>
  <Words>638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Intro to ZEV Evacuation Readiness Score</vt:lpstr>
      <vt:lpstr>PowerPoint Presentation</vt:lpstr>
      <vt:lpstr>PowerPoint Presentation</vt:lpstr>
      <vt:lpstr>Fuzzification of Scoring Methodology</vt:lpstr>
      <vt:lpstr>Weights Comparison </vt:lpstr>
      <vt:lpstr>Creation of ZEV Calculation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osman saleem</dc:creator>
  <cp:lastModifiedBy>Osman Saleem</cp:lastModifiedBy>
  <cp:revision>2</cp:revision>
  <dcterms:created xsi:type="dcterms:W3CDTF">2024-12-03T01:17:09Z</dcterms:created>
  <dcterms:modified xsi:type="dcterms:W3CDTF">2024-12-04T03:10:32Z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0x010100B0A2DA7558C4D0409FB7D79D43C63046</vt:lpwstr>
  </property>
  <property fmtid="{D5CDD505-2E9C-101B-9397-08002B2CF9AE}" pid="3" name="MediaServiceImageTags">
    <vt:lpwstr/>
  </property>
</Properties>
</file>